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01308397485202"/>
          <c:y val="2.9777725311875194E-2"/>
          <c:w val="0.78849920970173426"/>
          <c:h val="0.84481282213827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76565.399999999994</c:v>
                </c:pt>
                <c:pt idx="1">
                  <c:v>44122.400000000001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24-4571-BEE8-8FFE6441AB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76571.100000000006</c:v>
                </c:pt>
                <c:pt idx="1">
                  <c:v>45322.400000000001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24-4571-BEE8-8FFE6441A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 бюджета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85.3</c:v>
                </c:pt>
                <c:pt idx="1">
                  <c:v>-1200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24-4571-BEE8-8FFE6441A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25356544"/>
        <c:axId val="329029248"/>
      </c:barChart>
      <c:catAx>
        <c:axId val="32535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9029248"/>
        <c:crosses val="autoZero"/>
        <c:auto val="1"/>
        <c:lblAlgn val="ctr"/>
        <c:lblOffset val="100"/>
        <c:noMultiLvlLbl val="0"/>
      </c:catAx>
      <c:valAx>
        <c:axId val="32902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535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7420155804343"/>
          <c:y val="2.8007810777078569E-2"/>
          <c:w val="0.88046327255780865"/>
          <c:h val="0.84624022845471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налоги на доходы 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6580.7</c:v>
                </c:pt>
                <c:pt idx="1">
                  <c:v>907.4</c:v>
                </c:pt>
                <c:pt idx="2">
                  <c:v>739.8</c:v>
                </c:pt>
                <c:pt idx="3">
                  <c:v>12278.6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5B-4EA2-908F-DD1A8BAE92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налоги на доходы 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5931.5</c:v>
                </c:pt>
                <c:pt idx="1">
                  <c:v>1359.2</c:v>
                </c:pt>
                <c:pt idx="2">
                  <c:v>1211.3</c:v>
                </c:pt>
                <c:pt idx="3">
                  <c:v>11640.5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5B-4EA2-908F-DD1A8BAE92D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95000"/>
                  </a:schemeClr>
                </a:gs>
                <a:gs pos="100000">
                  <a:schemeClr val="accent3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налоги на доходы 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6449.1</c:v>
                </c:pt>
                <c:pt idx="1">
                  <c:v>1552.1</c:v>
                </c:pt>
                <c:pt idx="2">
                  <c:v>1492.5</c:v>
                </c:pt>
                <c:pt idx="3">
                  <c:v>12564.3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5B-4EA2-908F-DD1A8BAE92D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налоги на доходы 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6430</c:v>
                </c:pt>
                <c:pt idx="1">
                  <c:v>1595.7</c:v>
                </c:pt>
                <c:pt idx="2">
                  <c:v>1344.3</c:v>
                </c:pt>
                <c:pt idx="3">
                  <c:v>11888.9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5B-4EA2-908F-DD1A8BAE92D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25370880"/>
        <c:axId val="463904768"/>
      </c:barChart>
      <c:catAx>
        <c:axId val="32537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904768"/>
        <c:crosses val="autoZero"/>
        <c:auto val="1"/>
        <c:lblAlgn val="ctr"/>
        <c:lblOffset val="100"/>
        <c:noMultiLvlLbl val="0"/>
      </c:catAx>
      <c:valAx>
        <c:axId val="46390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537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581730748173217E-2"/>
          <c:y val="0.92692040004689202"/>
          <c:w val="0.84835208959024833"/>
          <c:h val="5.96667848355627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18736.400000000001</c:v>
                </c:pt>
                <c:pt idx="1">
                  <c:v>21140.3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C6-47F8-84CC-D7AB9F68C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08105728"/>
        <c:axId val="463908800"/>
      </c:barChart>
      <c:catAx>
        <c:axId val="50810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908800"/>
        <c:crosses val="autoZero"/>
        <c:auto val="1"/>
        <c:lblAlgn val="ctr"/>
        <c:lblOffset val="100"/>
        <c:noMultiLvlLbl val="0"/>
      </c:catAx>
      <c:valAx>
        <c:axId val="46390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10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Структура с отражением удельного веса  расходов</a:t>
            </a:r>
          </a:p>
        </c:rich>
      </c:tx>
      <c:layout>
        <c:manualLayout>
          <c:xMode val="edge"/>
          <c:yMode val="edge"/>
          <c:x val="9.5038900856394409E-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282233785594821E-2"/>
          <c:y val="0.20444261322206661"/>
          <c:w val="0.84648622743540103"/>
          <c:h val="0.756345158324837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 отражением удельного веса  расходов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D0F-4BDA-8C7A-58BE1D93074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0F-4BDA-8C7A-58BE1D93074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D0F-4BDA-8C7A-58BE1D93074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0F-4BDA-8C7A-58BE1D93074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D0F-4BDA-8C7A-58BE1D930743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D0F-4BDA-8C7A-58BE1D930743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0F-4BDA-8C7A-58BE1D930743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D0F-4BDA-8C7A-58BE1D930743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D0F-4BDA-8C7A-58BE1D930743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D43BBC36-B3F5-45D4-AD0E-312F78C279CF}" type="CATEGORYNAME">
                      <a:rPr lang="ru-RU"/>
                      <a:pPr/>
                      <a:t>[ИМЯ КАТЕГОРИИ]</a:t>
                    </a:fld>
                    <a:r>
                      <a:rPr lang="ru-RU"/>
                      <a:t>
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0F-4BDA-8C7A-58BE1D930743}"/>
                </c:ext>
              </c:extLst>
            </c:dLbl>
            <c:dLbl>
              <c:idx val="2"/>
              <c:layout>
                <c:manualLayout>
                  <c:x val="-0.12312787459959203"/>
                  <c:y val="0.149769558080924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0F-4BDA-8C7A-58BE1D930743}"/>
                </c:ext>
              </c:extLst>
            </c:dLbl>
            <c:dLbl>
              <c:idx val="3"/>
              <c:layout>
                <c:manualLayout>
                  <c:x val="-2.3329441002510932E-2"/>
                  <c:y val="0.230414795454335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2592088220178152"/>
                      <c:h val="0.17127886148284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D0F-4BDA-8C7A-58BE1D93074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5941824656109407"/>
                  <c:y val="-1.61290293317919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156315760898623"/>
                      <c:h val="9.52420089186819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D0F-4BDA-8C7A-58BE1D93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безопастность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14007</c:v>
                </c:pt>
                <c:pt idx="1">
                  <c:v>278.3</c:v>
                </c:pt>
                <c:pt idx="2">
                  <c:v>289.39999999999998</c:v>
                </c:pt>
                <c:pt idx="3">
                  <c:v>6174.9</c:v>
                </c:pt>
                <c:pt idx="4">
                  <c:v>44503.3</c:v>
                </c:pt>
                <c:pt idx="5">
                  <c:v>357.9</c:v>
                </c:pt>
                <c:pt idx="6">
                  <c:v>11682.2</c:v>
                </c:pt>
                <c:pt idx="7">
                  <c:v>495.3</c:v>
                </c:pt>
                <c:pt idx="8">
                  <c:v>1807.2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0F-4BDA-8C7A-58BE1D93074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МП «Развитие муниципальной службы в муниципальном образовании</c:v>
                </c:pt>
                <c:pt idx="1">
                  <c:v>МП «Развитие культуры и физической культуры в муниципальном образовании»</c:v>
                </c:pt>
                <c:pt idx="2">
                  <c:v>МП «Обеспечение качественным жильем граждан на территории муниципального образования»</c:v>
                </c:pt>
                <c:pt idx="3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4">
                  <c:v>МП «Благоустройство территории муниципального образования»</c:v>
                </c:pt>
                <c:pt idx="5">
                  <c:v>МП «Развитие автомобильных дорог муниципального образования»</c:v>
                </c:pt>
                <c:pt idx="6">
                  <c:v>МП «Устойчивое общественное развитие в муниципальном образовании»</c:v>
                </c:pt>
                <c:pt idx="7">
                  <c:v>МП «Формирование комфортной городской среды»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31.5</c:v>
                </c:pt>
                <c:pt idx="1">
                  <c:v>12587.2</c:v>
                </c:pt>
                <c:pt idx="2">
                  <c:v>0</c:v>
                </c:pt>
                <c:pt idx="3">
                  <c:v>27192.1</c:v>
                </c:pt>
                <c:pt idx="4">
                  <c:v>8589.7000000000007</c:v>
                </c:pt>
                <c:pt idx="5">
                  <c:v>4356.6000000000004</c:v>
                </c:pt>
                <c:pt idx="6">
                  <c:v>2850.1</c:v>
                </c:pt>
                <c:pt idx="7">
                  <c:v>4266.1000000000004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03-4F60-9FC4-C18801D23D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МП «Развитие муниципальной службы в муниципальном образовании</c:v>
                </c:pt>
                <c:pt idx="1">
                  <c:v>МП «Развитие культуры и физической культуры в муниципальном образовании»</c:v>
                </c:pt>
                <c:pt idx="2">
                  <c:v>МП «Обеспечение качественным жильем граждан на территории муниципального образования»</c:v>
                </c:pt>
                <c:pt idx="3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4">
                  <c:v>МП «Благоустройство территории муниципального образования»</c:v>
                </c:pt>
                <c:pt idx="5">
                  <c:v>МП «Развитие автомобильных дорог муниципального образования»</c:v>
                </c:pt>
                <c:pt idx="6">
                  <c:v>МП «Устойчивое общественное развитие в муниципальном образовании»</c:v>
                </c:pt>
                <c:pt idx="7">
                  <c:v>МП «Формирование комфортной городской среды»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40</c:v>
                </c:pt>
                <c:pt idx="1">
                  <c:v>12029.5</c:v>
                </c:pt>
                <c:pt idx="2">
                  <c:v>1000</c:v>
                </c:pt>
                <c:pt idx="3">
                  <c:v>3260</c:v>
                </c:pt>
                <c:pt idx="4">
                  <c:v>10400</c:v>
                </c:pt>
                <c:pt idx="5">
                  <c:v>1977.4</c:v>
                </c:pt>
                <c:pt idx="6">
                  <c:v>430</c:v>
                </c:pt>
                <c:pt idx="7">
                  <c:v>1200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03-4F60-9FC4-C18801D23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35836160"/>
        <c:axId val="1108073792"/>
      </c:barChart>
      <c:catAx>
        <c:axId val="113583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073792"/>
        <c:crosses val="autoZero"/>
        <c:auto val="1"/>
        <c:lblAlgn val="ctr"/>
        <c:lblOffset val="100"/>
        <c:noMultiLvlLbl val="0"/>
      </c:catAx>
      <c:valAx>
        <c:axId val="110807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583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непрограмные расходы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17923.5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19-4242-AF43-62AF250C91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непрограмные расходы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14825.3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19-4242-AF43-62AF250C9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36308224"/>
        <c:axId val="1108078528"/>
      </c:barChart>
      <c:catAx>
        <c:axId val="113630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078528"/>
        <c:crosses val="autoZero"/>
        <c:auto val="1"/>
        <c:lblAlgn val="ctr"/>
        <c:lblOffset val="100"/>
        <c:noMultiLvlLbl val="0"/>
      </c:catAx>
      <c:valAx>
        <c:axId val="110807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630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08551519902937"/>
          <c:y val="0.90733473064068426"/>
          <c:w val="0.76521104259275297"/>
          <c:h val="7.1082535546366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показатели  бюджета с 2019 по 2020год </a:t>
            </a:r>
          </a:p>
        </c:rich>
      </c:tx>
      <c:layout>
        <c:manualLayout>
          <c:xMode val="edge"/>
          <c:yMode val="edge"/>
          <c:x val="0.18561443364530378"/>
          <c:y val="1.044923579919691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76565.399999999994</c:v>
                </c:pt>
                <c:pt idx="1">
                  <c:v>76571.100000000006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41-4117-9DC5-59DF694F5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44122.400000000001</c:v>
                </c:pt>
                <c:pt idx="1">
                  <c:v>45322.400000000001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41-4117-9DC5-59DF694F5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36541696"/>
        <c:axId val="1108080256"/>
      </c:barChart>
      <c:catAx>
        <c:axId val="11365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080256"/>
        <c:crosses val="autoZero"/>
        <c:auto val="1"/>
        <c:lblAlgn val="ctr"/>
        <c:lblOffset val="100"/>
        <c:noMultiLvlLbl val="0"/>
      </c:catAx>
      <c:valAx>
        <c:axId val="11080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654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6707760440409"/>
          <c:y val="0.92911435766396344"/>
          <c:w val="0.80277646353470311"/>
          <c:h val="7.0885642336036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7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5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8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29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9" y="731531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74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1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4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92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5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25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84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11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370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58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8" y="2209806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7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7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19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19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38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23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731525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19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3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21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57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03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905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02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93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2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856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7" y="2209804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7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669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39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53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21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23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4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6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4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101" y="220981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1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7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2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1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5" y="617221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1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6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6172206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6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42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4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4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4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8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85653" y="4539257"/>
            <a:ext cx="64489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населения</a:t>
            </a:r>
            <a:endParaRPr lang="ru-RU" sz="2400" b="1" dirty="0">
              <a:solidFill>
                <a:srgbClr val="4E67C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Ромашкинское сельское поселение МО Приозерский муниципальный район Ленинградской области</a:t>
            </a:r>
          </a:p>
          <a:p>
            <a:pPr algn="ctr"/>
            <a:r>
              <a:rPr lang="ru-RU" sz="2400" b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 и задачах на 2021 год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574" y="125641"/>
            <a:ext cx="608171" cy="9620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911" y="125627"/>
            <a:ext cx="621506" cy="946150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786" y="89287"/>
            <a:ext cx="587693" cy="962025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99" y="112824"/>
            <a:ext cx="578168" cy="974828"/>
          </a:xfrm>
          <a:prstGeom prst="rect">
            <a:avLst/>
          </a:prstGeom>
        </p:spPr>
      </p:pic>
      <p:pic>
        <p:nvPicPr>
          <p:cNvPr id="11" name="Picture 3" descr="C:\Users\Nadegda\Desktop\Отчет главы\IMG_1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9" y="2048418"/>
            <a:ext cx="1676872" cy="14905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641" y="3050631"/>
            <a:ext cx="1654969" cy="14747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Анна\Desktop\0_ccfb1_c4b44619_ori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87" y="2053461"/>
            <a:ext cx="1621798" cy="14855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3" name="Picture 7" descr="C:\Users\Nadegda\Desktop\Отчет главы\i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05" y="3036789"/>
            <a:ext cx="1502468" cy="15024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2" descr="C:\Users\Nadegda\Desktop\Отчет главы\IMG_20161102_15261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208" y="1574630"/>
            <a:ext cx="1475999" cy="147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496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E3000823-F9C2-496E-88E8-AC79490C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69008"/>
              </p:ext>
            </p:extLst>
          </p:nvPr>
        </p:nvGraphicFramePr>
        <p:xfrm>
          <a:off x="897467" y="314884"/>
          <a:ext cx="7349067" cy="551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6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53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09B258-5FD9-40D5-AB05-D409778A5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93" y="96727"/>
            <a:ext cx="7175351" cy="4830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930772B-2C1B-461C-A461-5353D1B87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583" y="5712183"/>
            <a:ext cx="7733751" cy="222487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4F9F7BCB-E5E1-49BD-86DC-C47E4A70F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24539"/>
              </p:ext>
            </p:extLst>
          </p:nvPr>
        </p:nvGraphicFramePr>
        <p:xfrm>
          <a:off x="194692" y="579789"/>
          <a:ext cx="8405342" cy="6131052"/>
        </p:xfrm>
        <a:graphic>
          <a:graphicData uri="http://schemas.openxmlformats.org/drawingml/2006/table">
            <a:tbl>
              <a:tblPr/>
              <a:tblGrid>
                <a:gridCol w="4679780">
                  <a:extLst>
                    <a:ext uri="{9D8B030D-6E8A-4147-A177-3AD203B41FA5}">
                      <a16:colId xmlns:a16="http://schemas.microsoft.com/office/drawing/2014/main" xmlns="" val="3739665664"/>
                    </a:ext>
                  </a:extLst>
                </a:gridCol>
                <a:gridCol w="1139911">
                  <a:extLst>
                    <a:ext uri="{9D8B030D-6E8A-4147-A177-3AD203B41FA5}">
                      <a16:colId xmlns:a16="http://schemas.microsoft.com/office/drawing/2014/main" xmlns="" val="2022155181"/>
                    </a:ext>
                  </a:extLst>
                </a:gridCol>
                <a:gridCol w="1598937">
                  <a:extLst>
                    <a:ext uri="{9D8B030D-6E8A-4147-A177-3AD203B41FA5}">
                      <a16:colId xmlns:a16="http://schemas.microsoft.com/office/drawing/2014/main" xmlns="" val="3027935801"/>
                    </a:ext>
                  </a:extLst>
                </a:gridCol>
                <a:gridCol w="986714">
                  <a:extLst>
                    <a:ext uri="{9D8B030D-6E8A-4147-A177-3AD203B41FA5}">
                      <a16:colId xmlns:a16="http://schemas.microsoft.com/office/drawing/2014/main" xmlns="" val="1897212692"/>
                    </a:ext>
                  </a:extLst>
                </a:gridCol>
              </a:tblGrid>
              <a:tr h="244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расходов </a:t>
                      </a: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</a:t>
                      </a: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4366001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14246,2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12600,1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-88,4%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0930405"/>
                  </a:ext>
                </a:extLst>
              </a:tr>
              <a:tr h="357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27,8%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5757708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278,3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267,0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-95,9%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2104647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-4,06%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5671454"/>
                  </a:ext>
                </a:extLst>
              </a:tr>
              <a:tr h="1854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271,0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-92,3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8833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-7,7%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4804775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5112,9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3187,4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-62,3%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3100103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37,7%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5537283"/>
                  </a:ext>
                </a:extLst>
              </a:tr>
              <a:tr h="35727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43261,5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15890,0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-63,3%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72889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63,3%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72799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357,9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540,0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+50,9%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8236481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689068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11682,2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10307,1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-11,8%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833266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-0,9%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5878462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495,3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343,9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-30,5%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5493089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1353085"/>
                  </a:ext>
                </a:extLst>
              </a:tr>
              <a:tr h="244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1778,9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1922,4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+8,1%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8295257"/>
                  </a:ext>
                </a:extLst>
              </a:tr>
              <a:tr h="260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j-lt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8778240"/>
                  </a:ext>
                </a:extLst>
              </a:tr>
              <a:tr h="244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76571,1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45322,4</a:t>
                      </a:r>
                      <a:endParaRPr lang="ru-RU" sz="16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-59,2%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33" marR="16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7551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6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4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CE4039-9889-40E5-85D5-8A6BD80D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38" y="8289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r>
              <a:rPr lang="ru-RU" dirty="0"/>
              <a:t> 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A5C78CE-579E-4E32-9311-2C161B8C4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71564"/>
              </p:ext>
            </p:extLst>
          </p:nvPr>
        </p:nvGraphicFramePr>
        <p:xfrm>
          <a:off x="273894" y="798009"/>
          <a:ext cx="8197565" cy="7115556"/>
        </p:xfrm>
        <a:graphic>
          <a:graphicData uri="http://schemas.openxmlformats.org/drawingml/2006/table">
            <a:tbl>
              <a:tblPr/>
              <a:tblGrid>
                <a:gridCol w="6102919">
                  <a:extLst>
                    <a:ext uri="{9D8B030D-6E8A-4147-A177-3AD203B41FA5}">
                      <a16:colId xmlns:a16="http://schemas.microsoft.com/office/drawing/2014/main" xmlns="" val="122631086"/>
                    </a:ext>
                  </a:extLst>
                </a:gridCol>
                <a:gridCol w="1111972">
                  <a:extLst>
                    <a:ext uri="{9D8B030D-6E8A-4147-A177-3AD203B41FA5}">
                      <a16:colId xmlns:a16="http://schemas.microsoft.com/office/drawing/2014/main" xmlns="" val="954158562"/>
                    </a:ext>
                  </a:extLst>
                </a:gridCol>
                <a:gridCol w="982674">
                  <a:extLst>
                    <a:ext uri="{9D8B030D-6E8A-4147-A177-3AD203B41FA5}">
                      <a16:colId xmlns:a16="http://schemas.microsoft.com/office/drawing/2014/main" xmlns="" val="3691762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2019г.</a:t>
                      </a: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2020г.</a:t>
                      </a: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5874474"/>
                  </a:ext>
                </a:extLst>
              </a:tr>
              <a:tr h="58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муниципальной службы в муниципальном образовании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1182790"/>
                  </a:ext>
                </a:extLst>
              </a:tr>
              <a:tr h="503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культуры и физической культуры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12587,2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12029,5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6325146"/>
                  </a:ext>
                </a:extLst>
              </a:tr>
              <a:tr h="399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качественным жильем граждан на территории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4138451"/>
                  </a:ext>
                </a:extLst>
              </a:tr>
              <a:tr h="606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27192,1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5629929"/>
                  </a:ext>
                </a:extLst>
              </a:tr>
              <a:tr h="205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«Благоустройство территории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8589,7</a:t>
                      </a: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10400,0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5856489"/>
                  </a:ext>
                </a:extLst>
              </a:tr>
              <a:tr h="25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автомобильных дорог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4356,6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1977,4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6106453"/>
                  </a:ext>
                </a:extLst>
              </a:tr>
              <a:tr h="503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«Устойчивое общественное развитие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2850,1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8680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 «Формирование комфортной городской среды»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4266,1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0911397"/>
                  </a:ext>
                </a:extLst>
              </a:tr>
              <a:tr h="55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30496,9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198199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6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9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1F4B5ED5-1789-4DA4-836D-AE2C725D79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5423454"/>
              </p:ext>
            </p:extLst>
          </p:nvPr>
        </p:nvGraphicFramePr>
        <p:xfrm>
          <a:off x="622302" y="472536"/>
          <a:ext cx="789940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6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4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F9CD4F-61A2-40E1-AB58-DCDD9D8D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91" y="349956"/>
            <a:ext cx="6512511" cy="68862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бюджета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EAF42E9-A271-4E2D-9567-3FD94097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747332"/>
              </p:ext>
            </p:extLst>
          </p:nvPr>
        </p:nvGraphicFramePr>
        <p:xfrm>
          <a:off x="778936" y="1317174"/>
          <a:ext cx="7737962" cy="1402080"/>
        </p:xfrm>
        <a:graphic>
          <a:graphicData uri="http://schemas.openxmlformats.org/drawingml/2006/table">
            <a:tbl>
              <a:tblPr/>
              <a:tblGrid>
                <a:gridCol w="3639622">
                  <a:extLst>
                    <a:ext uri="{9D8B030D-6E8A-4147-A177-3AD203B41FA5}">
                      <a16:colId xmlns:a16="http://schemas.microsoft.com/office/drawing/2014/main" xmlns="" val="227243345"/>
                    </a:ext>
                  </a:extLst>
                </a:gridCol>
                <a:gridCol w="1272361">
                  <a:extLst>
                    <a:ext uri="{9D8B030D-6E8A-4147-A177-3AD203B41FA5}">
                      <a16:colId xmlns:a16="http://schemas.microsoft.com/office/drawing/2014/main" xmlns="" val="1899230780"/>
                    </a:ext>
                  </a:extLst>
                </a:gridCol>
                <a:gridCol w="1293566">
                  <a:extLst>
                    <a:ext uri="{9D8B030D-6E8A-4147-A177-3AD203B41FA5}">
                      <a16:colId xmlns:a16="http://schemas.microsoft.com/office/drawing/2014/main" xmlns="" val="2869507621"/>
                    </a:ext>
                  </a:extLst>
                </a:gridCol>
                <a:gridCol w="1532413">
                  <a:extLst>
                    <a:ext uri="{9D8B030D-6E8A-4147-A177-3AD203B41FA5}">
                      <a16:colId xmlns:a16="http://schemas.microsoft.com/office/drawing/2014/main" xmlns="" val="1387856538"/>
                    </a:ext>
                  </a:extLst>
                </a:gridCol>
              </a:tblGrid>
              <a:tr h="296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наименование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2019г.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2020г.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отклонения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8099127"/>
                  </a:ext>
                </a:extLst>
              </a:tr>
              <a:tr h="453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Непрограммные расходы бюджета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17923,5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14825,5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-721,4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509422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ADEA438E-2F55-481D-B557-91B633FF0D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837827"/>
              </p:ext>
            </p:extLst>
          </p:nvPr>
        </p:nvGraphicFramePr>
        <p:xfrm>
          <a:off x="778935" y="2607733"/>
          <a:ext cx="7975600" cy="353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6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461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B12C2FCA-925B-49EB-BDF8-45D05FC2A6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11433"/>
              </p:ext>
            </p:extLst>
          </p:nvPr>
        </p:nvGraphicFramePr>
        <p:xfrm>
          <a:off x="1493658" y="260648"/>
          <a:ext cx="626469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6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2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F592499-0C0D-4338-A47E-2F8201B1CAF0}"/>
              </a:ext>
            </a:extLst>
          </p:cNvPr>
          <p:cNvSpPr/>
          <p:nvPr/>
        </p:nvSpPr>
        <p:spPr>
          <a:xfrm>
            <a:off x="827585" y="317241"/>
            <a:ext cx="7513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4E67C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за  2019 году</a:t>
            </a:r>
            <a:endParaRPr lang="ru-RU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8E5DB3B-44CB-428B-B4DC-219C3AAB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329597"/>
              </p:ext>
            </p:extLst>
          </p:nvPr>
        </p:nvGraphicFramePr>
        <p:xfrm>
          <a:off x="179512" y="1052736"/>
          <a:ext cx="8508364" cy="484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097">
                  <a:extLst>
                    <a:ext uri="{9D8B030D-6E8A-4147-A177-3AD203B41FA5}">
                      <a16:colId xmlns:a16="http://schemas.microsoft.com/office/drawing/2014/main" xmlns="" val="3238771421"/>
                    </a:ext>
                  </a:extLst>
                </a:gridCol>
                <a:gridCol w="2567306">
                  <a:extLst>
                    <a:ext uri="{9D8B030D-6E8A-4147-A177-3AD203B41FA5}">
                      <a16:colId xmlns:a16="http://schemas.microsoft.com/office/drawing/2014/main" xmlns="" val="1091816575"/>
                    </a:ext>
                  </a:extLst>
                </a:gridCol>
                <a:gridCol w="2360757">
                  <a:extLst>
                    <a:ext uri="{9D8B030D-6E8A-4147-A177-3AD203B41FA5}">
                      <a16:colId xmlns:a16="http://schemas.microsoft.com/office/drawing/2014/main" xmlns="" val="1620432601"/>
                    </a:ext>
                  </a:extLst>
                </a:gridCol>
                <a:gridCol w="961204">
                  <a:extLst>
                    <a:ext uri="{9D8B030D-6E8A-4147-A177-3AD203B41FA5}">
                      <a16:colId xmlns:a16="http://schemas.microsoft.com/office/drawing/2014/main" xmlns="" val="2396757196"/>
                    </a:ext>
                  </a:extLst>
                </a:gridCol>
              </a:tblGrid>
              <a:tr h="31698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86394"/>
                  </a:ext>
                </a:extLst>
              </a:tr>
              <a:tr h="316989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79019,2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76656,4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4876079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7000,0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6449,1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6412279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1358,4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1552,1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4635510"/>
                  </a:ext>
                </a:extLst>
              </a:tr>
              <a:tr h="371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1550,0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1493,5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3603582"/>
                  </a:ext>
                </a:extLst>
              </a:tr>
              <a:tr h="334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13755,9тыс.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12564,3тыс.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7888437"/>
                  </a:ext>
                </a:extLst>
              </a:tr>
              <a:tr h="3845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 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9,9тыс. руб.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2572437"/>
                  </a:ext>
                </a:extLst>
              </a:tr>
              <a:tr h="42544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4478,8тыс.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4341,9тыс.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96,9%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2733570"/>
                  </a:ext>
                </a:extLst>
              </a:tr>
              <a:tr h="775812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оказания платных услуг, штрафы, санкции возмещение ущерба, прочие неналоговые доходы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1488,8тыс.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1470,4тыс. руб.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98,8%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0308866"/>
                  </a:ext>
                </a:extLst>
              </a:tr>
              <a:tr h="697196"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программах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49367,3тыс. руб.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48775,2тыс. руб.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98,8%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85464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183745"/>
            <a:ext cx="6456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5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B91E1D4-E971-4626-B2BA-176E23DEF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91" y="167958"/>
            <a:ext cx="7879701" cy="186612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Исполнение бюджета за 2019 год </a:t>
            </a:r>
            <a:b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формирование бюджета  на 2020 год и плановый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5751D2-5239-4C80-8D9D-B3F4195AD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797" y="2396162"/>
            <a:ext cx="7893697" cy="3687403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1738D93-1373-4332-8E1A-C665FCDB0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80571"/>
              </p:ext>
            </p:extLst>
          </p:nvPr>
        </p:nvGraphicFramePr>
        <p:xfrm>
          <a:off x="706797" y="2381551"/>
          <a:ext cx="7805756" cy="3387653"/>
        </p:xfrm>
        <a:graphic>
          <a:graphicData uri="http://schemas.openxmlformats.org/drawingml/2006/table">
            <a:tbl>
              <a:tblPr firstRow="1" firstCol="1" bandRow="1"/>
              <a:tblGrid>
                <a:gridCol w="4108091">
                  <a:extLst>
                    <a:ext uri="{9D8B030D-6E8A-4147-A177-3AD203B41FA5}">
                      <a16:colId xmlns:a16="http://schemas.microsoft.com/office/drawing/2014/main" xmlns="" val="3675262981"/>
                    </a:ext>
                  </a:extLst>
                </a:gridCol>
                <a:gridCol w="1958419">
                  <a:extLst>
                    <a:ext uri="{9D8B030D-6E8A-4147-A177-3AD203B41FA5}">
                      <a16:colId xmlns:a16="http://schemas.microsoft.com/office/drawing/2014/main" xmlns="" val="3043627080"/>
                    </a:ext>
                  </a:extLst>
                </a:gridCol>
                <a:gridCol w="1739246">
                  <a:extLst>
                    <a:ext uri="{9D8B030D-6E8A-4147-A177-3AD203B41FA5}">
                      <a16:colId xmlns:a16="http://schemas.microsoft.com/office/drawing/2014/main" xmlns="" val="3984537944"/>
                    </a:ext>
                  </a:extLst>
                </a:gridCol>
              </a:tblGrid>
              <a:tr h="120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характеристики местного бюджета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2019 год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982445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76656,4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44122,4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0908792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76571,1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45322,4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9329017"/>
                  </a:ext>
                </a:extLst>
              </a:tr>
              <a:tr h="864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+85,3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-1200,0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93023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7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9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F116869F-391C-4D78-AAAB-4FE2A21E59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180115"/>
              </p:ext>
            </p:extLst>
          </p:nvPr>
        </p:nvGraphicFramePr>
        <p:xfrm>
          <a:off x="630767" y="1128890"/>
          <a:ext cx="7882467" cy="537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A4C90E4D-1F3C-4E1E-A30C-AB3D9274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91" y="349963"/>
            <a:ext cx="6512511" cy="77893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доходов с 2019 по 2020год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7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7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D1653A-839B-4162-A563-67BB32B85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96" y="315658"/>
            <a:ext cx="8144933" cy="64346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Налоговые доходы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1F12784-0DE4-4871-A0E3-27BFDE95F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92047"/>
              </p:ext>
            </p:extLst>
          </p:nvPr>
        </p:nvGraphicFramePr>
        <p:xfrm>
          <a:off x="465667" y="2336800"/>
          <a:ext cx="7022708" cy="3488125"/>
        </p:xfrm>
        <a:graphic>
          <a:graphicData uri="http://schemas.openxmlformats.org/drawingml/2006/table">
            <a:tbl>
              <a:tblPr/>
              <a:tblGrid>
                <a:gridCol w="3063208">
                  <a:extLst>
                    <a:ext uri="{9D8B030D-6E8A-4147-A177-3AD203B41FA5}">
                      <a16:colId xmlns:a16="http://schemas.microsoft.com/office/drawing/2014/main" xmlns="" val="2696355509"/>
                    </a:ext>
                  </a:extLst>
                </a:gridCol>
                <a:gridCol w="1012415">
                  <a:extLst>
                    <a:ext uri="{9D8B030D-6E8A-4147-A177-3AD203B41FA5}">
                      <a16:colId xmlns:a16="http://schemas.microsoft.com/office/drawing/2014/main" xmlns="" val="3053320564"/>
                    </a:ext>
                  </a:extLst>
                </a:gridCol>
                <a:gridCol w="1304657">
                  <a:extLst>
                    <a:ext uri="{9D8B030D-6E8A-4147-A177-3AD203B41FA5}">
                      <a16:colId xmlns:a16="http://schemas.microsoft.com/office/drawing/2014/main" xmlns="" val="3887555578"/>
                    </a:ext>
                  </a:extLst>
                </a:gridCol>
                <a:gridCol w="1642428">
                  <a:extLst>
                    <a:ext uri="{9D8B030D-6E8A-4147-A177-3AD203B41FA5}">
                      <a16:colId xmlns:a16="http://schemas.microsoft.com/office/drawing/2014/main" xmlns="" val="2199383956"/>
                    </a:ext>
                  </a:extLst>
                </a:gridCol>
              </a:tblGrid>
              <a:tr h="3160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20162,8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22067,6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21290,9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111306"/>
                  </a:ext>
                </a:extLst>
              </a:tr>
              <a:tr h="4281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5931,5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6449,1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6430,0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1899800"/>
                  </a:ext>
                </a:extLst>
              </a:tr>
              <a:tr h="3966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1359,2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1552,1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1595,7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0434944"/>
                  </a:ext>
                </a:extLst>
              </a:tr>
              <a:tr h="3907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6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5087983"/>
                  </a:ext>
                </a:extLst>
              </a:tr>
              <a:tr h="4131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 физических лиц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1211,3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1492,5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1344,3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0074202"/>
                  </a:ext>
                </a:extLst>
              </a:tr>
              <a:tr h="3524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20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11640,5</a:t>
                      </a:r>
                      <a:endParaRPr lang="ru-RU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12564,3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11888,9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2071786"/>
                  </a:ext>
                </a:extLst>
              </a:tr>
              <a:tr h="2786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5957602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5FDE20A6-6F46-4598-9C80-F9C8F3A0A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96604"/>
              </p:ext>
            </p:extLst>
          </p:nvPr>
        </p:nvGraphicFramePr>
        <p:xfrm>
          <a:off x="465669" y="1302481"/>
          <a:ext cx="7056799" cy="983980"/>
        </p:xfrm>
        <a:graphic>
          <a:graphicData uri="http://schemas.openxmlformats.org/drawingml/2006/table">
            <a:tbl>
              <a:tblPr/>
              <a:tblGrid>
                <a:gridCol w="3067444">
                  <a:extLst>
                    <a:ext uri="{9D8B030D-6E8A-4147-A177-3AD203B41FA5}">
                      <a16:colId xmlns:a16="http://schemas.microsoft.com/office/drawing/2014/main" xmlns="" val="3644110492"/>
                    </a:ext>
                  </a:extLst>
                </a:gridCol>
                <a:gridCol w="1007265">
                  <a:extLst>
                    <a:ext uri="{9D8B030D-6E8A-4147-A177-3AD203B41FA5}">
                      <a16:colId xmlns:a16="http://schemas.microsoft.com/office/drawing/2014/main" xmlns="" val="2485258469"/>
                    </a:ext>
                  </a:extLst>
                </a:gridCol>
                <a:gridCol w="1304660">
                  <a:extLst>
                    <a:ext uri="{9D8B030D-6E8A-4147-A177-3AD203B41FA5}">
                      <a16:colId xmlns:a16="http://schemas.microsoft.com/office/drawing/2014/main" xmlns="" val="3434773403"/>
                    </a:ext>
                  </a:extLst>
                </a:gridCol>
                <a:gridCol w="1677430">
                  <a:extLst>
                    <a:ext uri="{9D8B030D-6E8A-4147-A177-3AD203B41FA5}">
                      <a16:colId xmlns:a16="http://schemas.microsoft.com/office/drawing/2014/main" xmlns="" val="2744752590"/>
                    </a:ext>
                  </a:extLst>
                </a:gridCol>
              </a:tblGrid>
              <a:tr h="2544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местного бюджета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387231"/>
                  </a:ext>
                </a:extLst>
              </a:tr>
              <a:tr h="688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2020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3296775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7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5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9DB4E8-7F80-46ED-8A7C-DD03BBE5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33" y="372533"/>
            <a:ext cx="7882468" cy="63217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налоговых  доходов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A838AB08-BCEB-4D12-88D6-A933EC460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1795528"/>
              </p:ext>
            </p:extLst>
          </p:nvPr>
        </p:nvGraphicFramePr>
        <p:xfrm>
          <a:off x="423336" y="372533"/>
          <a:ext cx="8390467" cy="6333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7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4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4E623A3-6F69-49DA-BF6A-4A74E0AA9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613536"/>
              </p:ext>
            </p:extLst>
          </p:nvPr>
        </p:nvGraphicFramePr>
        <p:xfrm>
          <a:off x="406402" y="1591733"/>
          <a:ext cx="7990017" cy="4517057"/>
        </p:xfrm>
        <a:graphic>
          <a:graphicData uri="http://schemas.openxmlformats.org/drawingml/2006/table">
            <a:tbl>
              <a:tblPr/>
              <a:tblGrid>
                <a:gridCol w="4335665">
                  <a:extLst>
                    <a:ext uri="{9D8B030D-6E8A-4147-A177-3AD203B41FA5}">
                      <a16:colId xmlns:a16="http://schemas.microsoft.com/office/drawing/2014/main" xmlns="" val="2101628753"/>
                    </a:ext>
                  </a:extLst>
                </a:gridCol>
                <a:gridCol w="663325">
                  <a:extLst>
                    <a:ext uri="{9D8B030D-6E8A-4147-A177-3AD203B41FA5}">
                      <a16:colId xmlns:a16="http://schemas.microsoft.com/office/drawing/2014/main" xmlns="" val="833392090"/>
                    </a:ext>
                  </a:extLst>
                </a:gridCol>
                <a:gridCol w="1322864">
                  <a:extLst>
                    <a:ext uri="{9D8B030D-6E8A-4147-A177-3AD203B41FA5}">
                      <a16:colId xmlns:a16="http://schemas.microsoft.com/office/drawing/2014/main" xmlns="" val="4014007430"/>
                    </a:ext>
                  </a:extLst>
                </a:gridCol>
                <a:gridCol w="750674">
                  <a:extLst>
                    <a:ext uri="{9D8B030D-6E8A-4147-A177-3AD203B41FA5}">
                      <a16:colId xmlns:a16="http://schemas.microsoft.com/office/drawing/2014/main" xmlns="" val="1604838318"/>
                    </a:ext>
                  </a:extLst>
                </a:gridCol>
                <a:gridCol w="917489">
                  <a:extLst>
                    <a:ext uri="{9D8B030D-6E8A-4147-A177-3AD203B41FA5}">
                      <a16:colId xmlns:a16="http://schemas.microsoft.com/office/drawing/2014/main" xmlns="" val="2152999930"/>
                    </a:ext>
                  </a:extLst>
                </a:gridCol>
              </a:tblGrid>
              <a:tr h="18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1657,5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4178,4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5812,2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1691,2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61495"/>
                  </a:ext>
                </a:extLst>
              </a:tr>
              <a:tr h="797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находящегося в оперативном управлении органов управления поселений и созданных ими учреждений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132,8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1317152"/>
                  </a:ext>
                </a:extLst>
              </a:tr>
              <a:tr h="643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 составляющего казну сельских поселений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170,8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2597,7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600,0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4251971"/>
                  </a:ext>
                </a:extLst>
              </a:tr>
              <a:tr h="797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47,4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9149182"/>
                  </a:ext>
                </a:extLst>
              </a:tr>
              <a:tr h="336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1094,5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2901,7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1021,2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5148340"/>
                  </a:ext>
                </a:extLst>
              </a:tr>
              <a:tr h="5244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оказания платных услуг (работ)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147,6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0,0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3994729"/>
                  </a:ext>
                </a:extLst>
              </a:tr>
              <a:tr h="294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64,2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3814709"/>
                  </a:ext>
                </a:extLst>
              </a:tr>
              <a:tr h="5244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73" marR="11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119316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2A5340D-AABE-4EB5-B6BB-EDE5A48C4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48462"/>
              </p:ext>
            </p:extLst>
          </p:nvPr>
        </p:nvGraphicFramePr>
        <p:xfrm>
          <a:off x="406402" y="731839"/>
          <a:ext cx="7990016" cy="771144"/>
        </p:xfrm>
        <a:graphic>
          <a:graphicData uri="http://schemas.openxmlformats.org/drawingml/2006/table">
            <a:tbl>
              <a:tblPr/>
              <a:tblGrid>
                <a:gridCol w="4310793">
                  <a:extLst>
                    <a:ext uri="{9D8B030D-6E8A-4147-A177-3AD203B41FA5}">
                      <a16:colId xmlns:a16="http://schemas.microsoft.com/office/drawing/2014/main" xmlns="" val="2601657343"/>
                    </a:ext>
                  </a:extLst>
                </a:gridCol>
                <a:gridCol w="695068">
                  <a:extLst>
                    <a:ext uri="{9D8B030D-6E8A-4147-A177-3AD203B41FA5}">
                      <a16:colId xmlns:a16="http://schemas.microsoft.com/office/drawing/2014/main" xmlns="" val="131015086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xmlns="" val="1305507174"/>
                    </a:ext>
                  </a:extLst>
                </a:gridCol>
                <a:gridCol w="720287">
                  <a:extLst>
                    <a:ext uri="{9D8B030D-6E8A-4147-A177-3AD203B41FA5}">
                      <a16:colId xmlns:a16="http://schemas.microsoft.com/office/drawing/2014/main" xmlns="" val="2316649526"/>
                    </a:ext>
                  </a:extLst>
                </a:gridCol>
                <a:gridCol w="963499">
                  <a:extLst>
                    <a:ext uri="{9D8B030D-6E8A-4147-A177-3AD203B41FA5}">
                      <a16:colId xmlns:a16="http://schemas.microsoft.com/office/drawing/2014/main" xmlns="" val="4149664499"/>
                    </a:ext>
                  </a:extLst>
                </a:gridCol>
              </a:tblGrid>
              <a:tr h="1536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местного бюджета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392789"/>
                  </a:ext>
                </a:extLst>
              </a:tr>
              <a:tr h="536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2020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645456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36164" y="142050"/>
            <a:ext cx="310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482" y="142043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5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B9C415-796C-4D66-9858-ABCE3604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82222"/>
            <a:ext cx="7848601" cy="654756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и структура безвозмездных поступлений представлены в таблице: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0D4C314-4479-48A0-9407-F2F79F40F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60608"/>
              </p:ext>
            </p:extLst>
          </p:nvPr>
        </p:nvGraphicFramePr>
        <p:xfrm>
          <a:off x="389467" y="1490134"/>
          <a:ext cx="7599177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2270325">
                  <a:extLst>
                    <a:ext uri="{9D8B030D-6E8A-4147-A177-3AD203B41FA5}">
                      <a16:colId xmlns:a16="http://schemas.microsoft.com/office/drawing/2014/main" xmlns="" val="509560222"/>
                    </a:ext>
                  </a:extLst>
                </a:gridCol>
                <a:gridCol w="834081">
                  <a:extLst>
                    <a:ext uri="{9D8B030D-6E8A-4147-A177-3AD203B41FA5}">
                      <a16:colId xmlns:a16="http://schemas.microsoft.com/office/drawing/2014/main" xmlns="" val="1536761751"/>
                    </a:ext>
                  </a:extLst>
                </a:gridCol>
                <a:gridCol w="834081">
                  <a:extLst>
                    <a:ext uri="{9D8B030D-6E8A-4147-A177-3AD203B41FA5}">
                      <a16:colId xmlns:a16="http://schemas.microsoft.com/office/drawing/2014/main" xmlns="" val="3967742880"/>
                    </a:ext>
                  </a:extLst>
                </a:gridCol>
                <a:gridCol w="1093574">
                  <a:extLst>
                    <a:ext uri="{9D8B030D-6E8A-4147-A177-3AD203B41FA5}">
                      <a16:colId xmlns:a16="http://schemas.microsoft.com/office/drawing/2014/main" xmlns="" val="72337728"/>
                    </a:ext>
                  </a:extLst>
                </a:gridCol>
                <a:gridCol w="1603289">
                  <a:extLst>
                    <a:ext uri="{9D8B030D-6E8A-4147-A177-3AD203B41FA5}">
                      <a16:colId xmlns:a16="http://schemas.microsoft.com/office/drawing/2014/main" xmlns="" val="3563279847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xmlns="" val="1446684364"/>
                    </a:ext>
                  </a:extLst>
                </a:gridCol>
              </a:tblGrid>
              <a:tr h="428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(%)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показателей 2020/2019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8217152"/>
                  </a:ext>
                </a:extLst>
              </a:tr>
              <a:tr h="305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дотация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18736,4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21140,3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+2403,9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3012430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D25E5AAB-8FF5-4B99-9C5D-135B97599D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9834908"/>
              </p:ext>
            </p:extLst>
          </p:nvPr>
        </p:nvGraphicFramePr>
        <p:xfrm>
          <a:off x="846670" y="2619029"/>
          <a:ext cx="7271723" cy="3519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7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9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2DC71FB-AC4C-45F3-A542-D4BB2F9BB9EA}"/>
              </a:ext>
            </a:extLst>
          </p:cNvPr>
          <p:cNvSpPr/>
          <p:nvPr/>
        </p:nvSpPr>
        <p:spPr>
          <a:xfrm>
            <a:off x="626536" y="372533"/>
            <a:ext cx="8017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212745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бюджета </a:t>
            </a:r>
          </a:p>
          <a:p>
            <a:pPr algn="ctr"/>
            <a:r>
              <a:rPr lang="ru-RU" sz="3200" b="1" dirty="0">
                <a:solidFill>
                  <a:srgbClr val="212745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2019 год 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0759CDA-F215-424E-B3B2-5D88B105A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24912"/>
              </p:ext>
            </p:extLst>
          </p:nvPr>
        </p:nvGraphicFramePr>
        <p:xfrm>
          <a:off x="203200" y="1580444"/>
          <a:ext cx="8441268" cy="4567481"/>
        </p:xfrm>
        <a:graphic>
          <a:graphicData uri="http://schemas.openxmlformats.org/drawingml/2006/table">
            <a:tbl>
              <a:tblPr firstRow="1" firstCol="1" bandRow="1"/>
              <a:tblGrid>
                <a:gridCol w="3188843">
                  <a:extLst>
                    <a:ext uri="{9D8B030D-6E8A-4147-A177-3AD203B41FA5}">
                      <a16:colId xmlns:a16="http://schemas.microsoft.com/office/drawing/2014/main" xmlns="" val="1123132269"/>
                    </a:ext>
                  </a:extLst>
                </a:gridCol>
                <a:gridCol w="1762679">
                  <a:extLst>
                    <a:ext uri="{9D8B030D-6E8A-4147-A177-3AD203B41FA5}">
                      <a16:colId xmlns:a16="http://schemas.microsoft.com/office/drawing/2014/main" xmlns="" val="1703181184"/>
                    </a:ext>
                  </a:extLst>
                </a:gridCol>
                <a:gridCol w="1744873">
                  <a:extLst>
                    <a:ext uri="{9D8B030D-6E8A-4147-A177-3AD203B41FA5}">
                      <a16:colId xmlns:a16="http://schemas.microsoft.com/office/drawing/2014/main" xmlns="" val="2002153910"/>
                    </a:ext>
                  </a:extLst>
                </a:gridCol>
                <a:gridCol w="1744873">
                  <a:extLst>
                    <a:ext uri="{9D8B030D-6E8A-4147-A177-3AD203B41FA5}">
                      <a16:colId xmlns:a16="http://schemas.microsoft.com/office/drawing/2014/main" xmlns="" val="4277341316"/>
                    </a:ext>
                  </a:extLst>
                </a:gridCol>
              </a:tblGrid>
              <a:tr h="53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48185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всего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79 834 712,13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76 571 075,95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3 263 636,18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8342751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14 246 182,07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14 007 032,20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239 149,87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1629842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278 300,00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278 300,00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6380466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289 400,00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271 000,00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18 400,00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5287229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6 174 918,56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5 112 917,80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1 062 000,76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2514169"/>
                  </a:ext>
                </a:extLst>
              </a:tr>
              <a:tr h="53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44 503 354,87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43 261 556,36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1 241 798,51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8991315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357 899,46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357 899,46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3844290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11 682 185,01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11 008 170,33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674 014,68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344401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495 266,16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495 266,16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6985508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1 807 206,00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1 778 933,64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28 272,36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9035773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-815 512,13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85 298,95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                   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52" marR="33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4857059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316" y="183745"/>
            <a:ext cx="47977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10048"/>
      </p:ext>
    </p:extLst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745</Words>
  <Application>Microsoft Office PowerPoint</Application>
  <PresentationFormat>Экран (4:3)</PresentationFormat>
  <Paragraphs>360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1_Воздушный поток</vt:lpstr>
      <vt:lpstr>2_Воздушный поток</vt:lpstr>
      <vt:lpstr>3_Воздушный поток</vt:lpstr>
      <vt:lpstr>Презентация PowerPoint</vt:lpstr>
      <vt:lpstr>Презентация PowerPoint</vt:lpstr>
      <vt:lpstr>Исполнение бюджета за 2019 год  и формирование бюджета  на 2020 год и плановый</vt:lpstr>
      <vt:lpstr>Структура доходов с 2019 по 2020год</vt:lpstr>
      <vt:lpstr>Налоговые доходы </vt:lpstr>
      <vt:lpstr>Структура налоговых  доходов</vt:lpstr>
      <vt:lpstr>Презентация PowerPoint</vt:lpstr>
      <vt:lpstr>Динамика и структура безвозмездных поступлений представлены в таблице: </vt:lpstr>
      <vt:lpstr>Презентация PowerPoint</vt:lpstr>
      <vt:lpstr>Презентация PowerPoint</vt:lpstr>
      <vt:lpstr>Расходная часть бюджета </vt:lpstr>
      <vt:lpstr>Муниципальные программы </vt:lpstr>
      <vt:lpstr>Презентация PowerPoint</vt:lpstr>
      <vt:lpstr>Непрограммные расходы бюджета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Поздеева</dc:creator>
  <cp:lastModifiedBy>Анна Поздеева</cp:lastModifiedBy>
  <cp:revision>2</cp:revision>
  <dcterms:created xsi:type="dcterms:W3CDTF">2021-02-25T12:15:27Z</dcterms:created>
  <dcterms:modified xsi:type="dcterms:W3CDTF">2021-02-25T12:20:53Z</dcterms:modified>
</cp:coreProperties>
</file>